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15"/>
  </p:handoutMasterIdLst>
  <p:sldIdLst>
    <p:sldId id="257" r:id="rId3"/>
    <p:sldId id="258" r:id="rId4"/>
    <p:sldId id="259" r:id="rId6"/>
    <p:sldId id="260" r:id="rId7"/>
    <p:sldId id="261" r:id="rId8"/>
    <p:sldId id="268" r:id="rId9"/>
    <p:sldId id="271" r:id="rId10"/>
    <p:sldId id="267" r:id="rId11"/>
    <p:sldId id="272" r:id="rId12"/>
    <p:sldId id="264" r:id="rId13"/>
    <p:sldId id="266" r:id="rId14"/>
  </p:sldIdLst>
  <p:sldSz cx="12192000" cy="6858000" type="screen16x9"/>
  <p:notesSz cx="6858000" cy="9144000"/>
  <p:embeddedFontLst>
    <p:embeddedFont>
      <p:font typeface="思源黑体 CN Light" panose="020B0300000000000000" pitchFamily="34" charset="-122"/>
      <p:regular r:id="rId19"/>
    </p:embeddedFont>
    <p:embeddedFont>
      <p:font typeface="思源黑体 CN Medium" panose="020B0600000000000000" pitchFamily="34" charset="-122"/>
      <p:regular r:id="rId20"/>
    </p:embeddedFont>
    <p:embeddedFont>
      <p:font typeface="思源宋体 CN SemiBold" panose="02020600000000000000" pitchFamily="18" charset="-122"/>
      <p:bold r:id="rId21"/>
    </p:embeddedFont>
    <p:embeddedFont>
      <p:font typeface="黑体" panose="02010609060101010101" charset="-122"/>
      <p:regular r:id="rId22"/>
    </p:embeddedFont>
    <p:embeddedFont>
      <p:font typeface="微软雅黑" panose="020B0503020204020204" pitchFamily="34" charset="-122"/>
      <p:regular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7568"/>
    <a:srgbClr val="6E8B74"/>
    <a:srgbClr val="9ABEAF"/>
    <a:srgbClr val="B9DEC9"/>
    <a:srgbClr val="BAD4CD"/>
    <a:srgbClr val="E3ED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114" y="1110"/>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45" name=""/>
        <p:cNvGrpSpPr/>
        <p:nvPr/>
      </p:nvGrpSpPr>
      <p:grpSpPr>
        <a:xfrm>
          <a:off x="0" y="0"/>
          <a:ext cx="0" cy="0"/>
          <a:chOff x="0" y="0"/>
          <a:chExt cx="0" cy="0"/>
        </a:xfrm>
      </p:grpSpPr>
      <p:sp>
        <p:nvSpPr>
          <p:cNvPr id="104872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Light" panose="020B0300000000000000" pitchFamily="34" charset="-122"/>
              <a:ea typeface="思源宋体 CN SemiBold" panose="02020600000000000000" pitchFamily="18" charset="-122"/>
              <a:cs typeface="思源黑体 CN Medium" panose="020B0600000000000000" pitchFamily="34" charset="-122"/>
            </a:endParaRPr>
          </a:p>
        </p:txBody>
      </p:sp>
      <p:sp>
        <p:nvSpPr>
          <p:cNvPr id="1048725"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宋体 CN SemiBold" panose="02020600000000000000" pitchFamily="18" charset="-122"/>
              </a:rPr>
            </a:fld>
            <a:endParaRPr lang="zh-CN" altLang="en-US">
              <a:ea typeface="思源宋体 CN SemiBold" panose="02020600000000000000" pitchFamily="18" charset="-122"/>
            </a:endParaRPr>
          </a:p>
        </p:txBody>
      </p:sp>
      <p:sp>
        <p:nvSpPr>
          <p:cNvPr id="1048726"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Light" panose="020B0300000000000000" pitchFamily="34" charset="-122"/>
              <a:ea typeface="思源宋体 CN SemiBold" panose="02020600000000000000" pitchFamily="18" charset="-122"/>
              <a:cs typeface="思源黑体 CN Medium" panose="020B0600000000000000" pitchFamily="34" charset="-122"/>
            </a:endParaRPr>
          </a:p>
        </p:txBody>
      </p:sp>
      <p:sp>
        <p:nvSpPr>
          <p:cNvPr id="1048727"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宋体 CN SemiBold" panose="02020600000000000000" pitchFamily="18" charset="-122"/>
              </a:rPr>
            </a:fld>
            <a:endParaRPr lang="zh-CN" altLang="en-US">
              <a:ea typeface="思源宋体 CN SemiBold" panose="02020600000000000000"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4" name=""/>
        <p:cNvGrpSpPr/>
        <p:nvPr/>
      </p:nvGrpSpPr>
      <p:grpSpPr>
        <a:xfrm>
          <a:off x="0" y="0"/>
          <a:ext cx="0" cy="0"/>
          <a:chOff x="0" y="0"/>
          <a:chExt cx="0" cy="0"/>
        </a:xfrm>
      </p:grpSpPr>
      <p:sp>
        <p:nvSpPr>
          <p:cNvPr id="104871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stStyle>
          <a:p>
            <a:endParaRPr lang="zh-CN" altLang="en-US"/>
          </a:p>
        </p:txBody>
      </p:sp>
      <p:sp>
        <p:nvSpPr>
          <p:cNvPr id="104871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stStyle>
          <a:p>
            <a:fld id="{D2A48B96-639E-45A3-A0BA-2464DFDB1FAA}" type="datetimeFigureOut">
              <a:rPr lang="zh-CN" altLang="en-US" smtClean="0"/>
            </a:fld>
            <a:endParaRPr lang="zh-CN" altLang="en-US"/>
          </a:p>
        </p:txBody>
      </p:sp>
      <p:sp>
        <p:nvSpPr>
          <p:cNvPr id="104872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zh-CN" altLang="en-US"/>
          </a:p>
        </p:txBody>
      </p:sp>
      <p:sp>
        <p:nvSpPr>
          <p:cNvPr id="104872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2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stStyle>
          <a:p>
            <a:endParaRPr lang="zh-CN" altLang="en-US"/>
          </a:p>
        </p:txBody>
      </p:sp>
      <p:sp>
        <p:nvSpPr>
          <p:cNvPr id="104872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1pPr>
    <a:lvl2pPr marL="45720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2pPr>
    <a:lvl3pPr marL="91440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3pPr>
    <a:lvl4pPr marL="137160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4pPr>
    <a:lvl5pPr marL="1828800" algn="l" defTabSz="914400" rtl="0" eaLnBrk="1" latinLnBrk="0" hangingPunct="1">
      <a:defRPr sz="1200" kern="1200">
        <a:solidFill>
          <a:schemeClr val="tx1"/>
        </a:solidFill>
        <a:latin typeface="思源黑体 CN Light" panose="020B0300000000000000" pitchFamily="34" charset="-122"/>
        <a:ea typeface="思源宋体 CN SemiBold" panose="02020600000000000000" pitchFamily="18" charset="-122"/>
        <a:cs typeface="思源黑体 CN Medium" panose="020B06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24"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582"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583" name="日期占位符 3"/>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584" name="页脚占位符 4"/>
          <p:cNvSpPr>
            <a:spLocks noGrp="1"/>
          </p:cNvSpPr>
          <p:nvPr>
            <p:ph type="ftr" sz="quarter" idx="11"/>
          </p:nvPr>
        </p:nvSpPr>
        <p:spPr/>
        <p:txBody>
          <a:bodyPr/>
          <a:p>
            <a:endParaRPr lang="zh-CN" altLang="en-US"/>
          </a:p>
        </p:txBody>
      </p:sp>
      <p:sp>
        <p:nvSpPr>
          <p:cNvPr id="1048585" name="灯片编号占位符 5"/>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38" name=""/>
        <p:cNvGrpSpPr/>
        <p:nvPr/>
      </p:nvGrpSpPr>
      <p:grpSpPr>
        <a:xfrm>
          <a:off x="0" y="0"/>
          <a:ext cx="0" cy="0"/>
          <a:chOff x="0" y="0"/>
          <a:chExt cx="0" cy="0"/>
        </a:xfrm>
      </p:grpSpPr>
      <p:sp>
        <p:nvSpPr>
          <p:cNvPr id="1048685" name="标题 1"/>
          <p:cNvSpPr>
            <a:spLocks noGrp="1"/>
          </p:cNvSpPr>
          <p:nvPr>
            <p:ph type="title"/>
          </p:nvPr>
        </p:nvSpPr>
        <p:spPr/>
        <p:txBody>
          <a:bodyPr/>
          <a:p>
            <a:r>
              <a:rPr lang="zh-CN" altLang="en-US"/>
              <a:t>单击此处编辑母版标题样式</a:t>
            </a:r>
            <a:endParaRPr lang="zh-CN" altLang="en-US"/>
          </a:p>
        </p:txBody>
      </p:sp>
      <p:sp>
        <p:nvSpPr>
          <p:cNvPr id="1048686" name="竖排文字占位符 2"/>
          <p:cNvSpPr>
            <a:spLocks noGrp="1"/>
          </p:cNvSpPr>
          <p:nvPr>
            <p:ph type="body" orient="vert" idx="1"/>
          </p:nvPr>
        </p:nvSpPr>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87" name="日期占位符 3"/>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688" name="页脚占位符 4"/>
          <p:cNvSpPr>
            <a:spLocks noGrp="1"/>
          </p:cNvSpPr>
          <p:nvPr>
            <p:ph type="ftr" sz="quarter" idx="11"/>
          </p:nvPr>
        </p:nvSpPr>
        <p:spPr/>
        <p:txBody>
          <a:bodyPr/>
          <a:p>
            <a:endParaRPr lang="zh-CN" altLang="en-US"/>
          </a:p>
        </p:txBody>
      </p:sp>
      <p:sp>
        <p:nvSpPr>
          <p:cNvPr id="1048689" name="灯片编号占位符 5"/>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36" name=""/>
        <p:cNvGrpSpPr/>
        <p:nvPr/>
      </p:nvGrpSpPr>
      <p:grpSpPr>
        <a:xfrm>
          <a:off x="0" y="0"/>
          <a:ext cx="0" cy="0"/>
          <a:chOff x="0" y="0"/>
          <a:chExt cx="0" cy="0"/>
        </a:xfrm>
      </p:grpSpPr>
      <p:sp>
        <p:nvSpPr>
          <p:cNvPr id="1048674" name="竖排标题 1"/>
          <p:cNvSpPr>
            <a:spLocks noGrp="1"/>
          </p:cNvSpPr>
          <p:nvPr>
            <p:ph type="title" orient="vert"/>
          </p:nvPr>
        </p:nvSpPr>
        <p:spPr>
          <a:xfrm>
            <a:off x="8724900" y="365125"/>
            <a:ext cx="2628900" cy="5811838"/>
          </a:xfrm>
        </p:spPr>
        <p:txBody>
          <a:bodyPr vert="eaVert"/>
          <a:p>
            <a:r>
              <a:rPr lang="zh-CN" altLang="en-US"/>
              <a:t>单击此处编辑母版标题样式</a:t>
            </a:r>
            <a:endParaRPr lang="zh-CN" altLang="en-US"/>
          </a:p>
        </p:txBody>
      </p:sp>
      <p:sp>
        <p:nvSpPr>
          <p:cNvPr id="1048675" name="竖排文字占位符 2"/>
          <p:cNvSpPr>
            <a:spLocks noGrp="1"/>
          </p:cNvSpPr>
          <p:nvPr>
            <p:ph type="body" orient="vert" idx="1"/>
          </p:nvPr>
        </p:nvSpPr>
        <p:spPr>
          <a:xfrm>
            <a:off x="838200" y="365125"/>
            <a:ext cx="7734300" cy="5811838"/>
          </a:xfrm>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76" name="日期占位符 3"/>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677" name="页脚占位符 4"/>
          <p:cNvSpPr>
            <a:spLocks noGrp="1"/>
          </p:cNvSpPr>
          <p:nvPr>
            <p:ph type="ftr" sz="quarter" idx="11"/>
          </p:nvPr>
        </p:nvSpPr>
        <p:spPr/>
        <p:txBody>
          <a:bodyPr/>
          <a:p>
            <a:endParaRPr lang="zh-CN" altLang="en-US"/>
          </a:p>
        </p:txBody>
      </p:sp>
      <p:sp>
        <p:nvSpPr>
          <p:cNvPr id="1048678" name="灯片编号占位符 5"/>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26" name=""/>
        <p:cNvGrpSpPr/>
        <p:nvPr/>
      </p:nvGrpSpPr>
      <p:grpSpPr>
        <a:xfrm>
          <a:off x="0" y="0"/>
          <a:ext cx="0" cy="0"/>
          <a:chOff x="0" y="0"/>
          <a:chExt cx="0" cy="0"/>
        </a:xfrm>
      </p:grpSpPr>
      <p:sp>
        <p:nvSpPr>
          <p:cNvPr id="1048591" name="标题 1"/>
          <p:cNvSpPr>
            <a:spLocks noGrp="1"/>
          </p:cNvSpPr>
          <p:nvPr>
            <p:ph type="title"/>
          </p:nvPr>
        </p:nvSpPr>
        <p:spPr/>
        <p:txBody>
          <a:bodyPr/>
          <a:p>
            <a:r>
              <a:rPr lang="zh-CN" altLang="en-US"/>
              <a:t>单击此处编辑母版标题样式</a:t>
            </a:r>
            <a:endParaRPr lang="zh-CN" altLang="en-US"/>
          </a:p>
        </p:txBody>
      </p:sp>
      <p:sp>
        <p:nvSpPr>
          <p:cNvPr id="1048592" name="内容占位符 2"/>
          <p:cNvSpPr>
            <a:spLocks noGrp="1"/>
          </p:cNvSpPr>
          <p:nvPr>
            <p:ph idx="1"/>
          </p:nvPr>
        </p:nvSpPr>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93" name="日期占位符 3"/>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594" name="页脚占位符 4"/>
          <p:cNvSpPr>
            <a:spLocks noGrp="1"/>
          </p:cNvSpPr>
          <p:nvPr>
            <p:ph type="ftr" sz="quarter" idx="11"/>
          </p:nvPr>
        </p:nvSpPr>
        <p:spPr/>
        <p:txBody>
          <a:bodyPr/>
          <a:p>
            <a:endParaRPr lang="zh-CN" altLang="en-US"/>
          </a:p>
        </p:txBody>
      </p:sp>
      <p:sp>
        <p:nvSpPr>
          <p:cNvPr id="1048595" name="灯片编号占位符 5"/>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39" name=""/>
        <p:cNvGrpSpPr/>
        <p:nvPr/>
      </p:nvGrpSpPr>
      <p:grpSpPr>
        <a:xfrm>
          <a:off x="0" y="0"/>
          <a:ext cx="0" cy="0"/>
          <a:chOff x="0" y="0"/>
          <a:chExt cx="0" cy="0"/>
        </a:xfrm>
      </p:grpSpPr>
      <p:sp>
        <p:nvSpPr>
          <p:cNvPr id="1048690"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8691"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8692" name="日期占位符 3"/>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693" name="页脚占位符 4"/>
          <p:cNvSpPr>
            <a:spLocks noGrp="1"/>
          </p:cNvSpPr>
          <p:nvPr>
            <p:ph type="ftr" sz="quarter" idx="11"/>
          </p:nvPr>
        </p:nvSpPr>
        <p:spPr/>
        <p:txBody>
          <a:bodyPr/>
          <a:p>
            <a:endParaRPr lang="zh-CN" altLang="en-US"/>
          </a:p>
        </p:txBody>
      </p:sp>
      <p:sp>
        <p:nvSpPr>
          <p:cNvPr id="1048694" name="灯片编号占位符 5"/>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40" name=""/>
        <p:cNvGrpSpPr/>
        <p:nvPr/>
      </p:nvGrpSpPr>
      <p:grpSpPr>
        <a:xfrm>
          <a:off x="0" y="0"/>
          <a:ext cx="0" cy="0"/>
          <a:chOff x="0" y="0"/>
          <a:chExt cx="0" cy="0"/>
        </a:xfrm>
      </p:grpSpPr>
      <p:sp>
        <p:nvSpPr>
          <p:cNvPr id="1048695" name="标题 1"/>
          <p:cNvSpPr>
            <a:spLocks noGrp="1"/>
          </p:cNvSpPr>
          <p:nvPr>
            <p:ph type="title"/>
          </p:nvPr>
        </p:nvSpPr>
        <p:spPr/>
        <p:txBody>
          <a:bodyPr/>
          <a:p>
            <a:r>
              <a:rPr lang="zh-CN" altLang="en-US"/>
              <a:t>单击此处编辑母版标题样式</a:t>
            </a:r>
            <a:endParaRPr lang="zh-CN" altLang="en-US"/>
          </a:p>
        </p:txBody>
      </p:sp>
      <p:sp>
        <p:nvSpPr>
          <p:cNvPr id="1048696" name="内容占位符 2"/>
          <p:cNvSpPr>
            <a:spLocks noGrp="1"/>
          </p:cNvSpPr>
          <p:nvPr>
            <p:ph sz="half" idx="1"/>
          </p:nvPr>
        </p:nvSpPr>
        <p:spPr>
          <a:xfrm>
            <a:off x="838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97" name="内容占位符 3"/>
          <p:cNvSpPr>
            <a:spLocks noGrp="1"/>
          </p:cNvSpPr>
          <p:nvPr>
            <p:ph sz="half" idx="2"/>
          </p:nvPr>
        </p:nvSpPr>
        <p:spPr>
          <a:xfrm>
            <a:off x="6172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98" name="日期占位符 4"/>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699" name="页脚占位符 5"/>
          <p:cNvSpPr>
            <a:spLocks noGrp="1"/>
          </p:cNvSpPr>
          <p:nvPr>
            <p:ph type="ftr" sz="quarter" idx="11"/>
          </p:nvPr>
        </p:nvSpPr>
        <p:spPr/>
        <p:txBody>
          <a:bodyPr/>
          <a:p>
            <a:endParaRPr lang="zh-CN" altLang="en-US"/>
          </a:p>
        </p:txBody>
      </p:sp>
      <p:sp>
        <p:nvSpPr>
          <p:cNvPr id="1048700" name="灯片编号占位符 6"/>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41" name=""/>
        <p:cNvGrpSpPr/>
        <p:nvPr/>
      </p:nvGrpSpPr>
      <p:grpSpPr>
        <a:xfrm>
          <a:off x="0" y="0"/>
          <a:ext cx="0" cy="0"/>
          <a:chOff x="0" y="0"/>
          <a:chExt cx="0" cy="0"/>
        </a:xfrm>
      </p:grpSpPr>
      <p:sp>
        <p:nvSpPr>
          <p:cNvPr id="1048701" name="标题 1"/>
          <p:cNvSpPr>
            <a:spLocks noGrp="1"/>
          </p:cNvSpPr>
          <p:nvPr>
            <p:ph type="title"/>
          </p:nvPr>
        </p:nvSpPr>
        <p:spPr>
          <a:xfrm>
            <a:off x="839788" y="365125"/>
            <a:ext cx="10515600" cy="1325563"/>
          </a:xfrm>
        </p:spPr>
        <p:txBody>
          <a:bodyPr/>
          <a:p>
            <a:r>
              <a:rPr lang="zh-CN" altLang="en-US"/>
              <a:t>单击此处编辑母版标题样式</a:t>
            </a:r>
            <a:endParaRPr lang="zh-CN" altLang="en-US"/>
          </a:p>
        </p:txBody>
      </p:sp>
      <p:sp>
        <p:nvSpPr>
          <p:cNvPr id="1048702"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703" name="内容占位符 3"/>
          <p:cNvSpPr>
            <a:spLocks noGrp="1"/>
          </p:cNvSpPr>
          <p:nvPr>
            <p:ph sz="half" idx="2"/>
          </p:nvPr>
        </p:nvSpPr>
        <p:spPr>
          <a:xfrm>
            <a:off x="839788" y="2505075"/>
            <a:ext cx="5157787"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04"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705" name="内容占位符 5"/>
          <p:cNvSpPr>
            <a:spLocks noGrp="1"/>
          </p:cNvSpPr>
          <p:nvPr>
            <p:ph sz="quarter" idx="4"/>
          </p:nvPr>
        </p:nvSpPr>
        <p:spPr>
          <a:xfrm>
            <a:off x="6172200" y="2505075"/>
            <a:ext cx="5183188"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06" name="日期占位符 6"/>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707" name="页脚占位符 7"/>
          <p:cNvSpPr>
            <a:spLocks noGrp="1"/>
          </p:cNvSpPr>
          <p:nvPr>
            <p:ph type="ftr" sz="quarter" idx="11"/>
          </p:nvPr>
        </p:nvSpPr>
        <p:spPr/>
        <p:txBody>
          <a:bodyPr/>
          <a:p>
            <a:endParaRPr lang="zh-CN" altLang="en-US"/>
          </a:p>
        </p:txBody>
      </p:sp>
      <p:sp>
        <p:nvSpPr>
          <p:cNvPr id="1048708" name="灯片编号占位符 8"/>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35" name=""/>
        <p:cNvGrpSpPr/>
        <p:nvPr/>
      </p:nvGrpSpPr>
      <p:grpSpPr>
        <a:xfrm>
          <a:off x="0" y="0"/>
          <a:ext cx="0" cy="0"/>
          <a:chOff x="0" y="0"/>
          <a:chExt cx="0" cy="0"/>
        </a:xfrm>
      </p:grpSpPr>
      <p:sp>
        <p:nvSpPr>
          <p:cNvPr id="1048670" name="标题 1"/>
          <p:cNvSpPr>
            <a:spLocks noGrp="1"/>
          </p:cNvSpPr>
          <p:nvPr>
            <p:ph type="title"/>
          </p:nvPr>
        </p:nvSpPr>
        <p:spPr/>
        <p:txBody>
          <a:bodyPr/>
          <a:p>
            <a:r>
              <a:rPr lang="zh-CN" altLang="en-US"/>
              <a:t>单击此处编辑母版标题样式</a:t>
            </a:r>
            <a:endParaRPr lang="zh-CN" altLang="en-US"/>
          </a:p>
        </p:txBody>
      </p:sp>
      <p:sp>
        <p:nvSpPr>
          <p:cNvPr id="1048671" name="日期占位符 2"/>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672" name="页脚占位符 3"/>
          <p:cNvSpPr>
            <a:spLocks noGrp="1"/>
          </p:cNvSpPr>
          <p:nvPr>
            <p:ph type="ftr" sz="quarter" idx="11"/>
          </p:nvPr>
        </p:nvSpPr>
        <p:spPr/>
        <p:txBody>
          <a:bodyPr/>
          <a:p>
            <a:endParaRPr lang="zh-CN" altLang="en-US"/>
          </a:p>
        </p:txBody>
      </p:sp>
      <p:sp>
        <p:nvSpPr>
          <p:cNvPr id="1048673" name="灯片编号占位符 4"/>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42" name=""/>
        <p:cNvGrpSpPr/>
        <p:nvPr/>
      </p:nvGrpSpPr>
      <p:grpSpPr>
        <a:xfrm>
          <a:off x="0" y="0"/>
          <a:ext cx="0" cy="0"/>
          <a:chOff x="0" y="0"/>
          <a:chExt cx="0" cy="0"/>
        </a:xfrm>
      </p:grpSpPr>
      <p:sp>
        <p:nvSpPr>
          <p:cNvPr id="1048709" name="日期占位符 1"/>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710" name="页脚占位符 2"/>
          <p:cNvSpPr>
            <a:spLocks noGrp="1"/>
          </p:cNvSpPr>
          <p:nvPr>
            <p:ph type="ftr" sz="quarter" idx="11"/>
          </p:nvPr>
        </p:nvSpPr>
        <p:spPr/>
        <p:txBody>
          <a:bodyPr/>
          <a:p>
            <a:endParaRPr lang="zh-CN" altLang="en-US"/>
          </a:p>
        </p:txBody>
      </p:sp>
      <p:sp>
        <p:nvSpPr>
          <p:cNvPr id="1048711" name="灯片编号占位符 3"/>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43" name=""/>
        <p:cNvGrpSpPr/>
        <p:nvPr/>
      </p:nvGrpSpPr>
      <p:grpSpPr>
        <a:xfrm>
          <a:off x="0" y="0"/>
          <a:ext cx="0" cy="0"/>
          <a:chOff x="0" y="0"/>
          <a:chExt cx="0" cy="0"/>
        </a:xfrm>
      </p:grpSpPr>
      <p:sp>
        <p:nvSpPr>
          <p:cNvPr id="104871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71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1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715" name="日期占位符 4"/>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716" name="页脚占位符 5"/>
          <p:cNvSpPr>
            <a:spLocks noGrp="1"/>
          </p:cNvSpPr>
          <p:nvPr>
            <p:ph type="ftr" sz="quarter" idx="11"/>
          </p:nvPr>
        </p:nvSpPr>
        <p:spPr/>
        <p:txBody>
          <a:bodyPr/>
          <a:p>
            <a:endParaRPr lang="zh-CN" altLang="en-US"/>
          </a:p>
        </p:txBody>
      </p:sp>
      <p:sp>
        <p:nvSpPr>
          <p:cNvPr id="1048717" name="灯片编号占位符 6"/>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37" name=""/>
        <p:cNvGrpSpPr/>
        <p:nvPr/>
      </p:nvGrpSpPr>
      <p:grpSpPr>
        <a:xfrm>
          <a:off x="0" y="0"/>
          <a:ext cx="0" cy="0"/>
          <a:chOff x="0" y="0"/>
          <a:chExt cx="0" cy="0"/>
        </a:xfrm>
      </p:grpSpPr>
      <p:sp>
        <p:nvSpPr>
          <p:cNvPr id="104867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680"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81"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682" name="日期占位符 4"/>
          <p:cNvSpPr>
            <a:spLocks noGrp="1"/>
          </p:cNvSpPr>
          <p:nvPr>
            <p:ph type="dt" sz="half" idx="10"/>
          </p:nvPr>
        </p:nvSpPr>
        <p:spPr/>
        <p:txBody>
          <a:bodyPr/>
          <a:p>
            <a:fld id="{FF648C86-D3AB-4935-B49F-23E5A2BB46E1}" type="datetimeFigureOut">
              <a:rPr lang="zh-CN" altLang="en-US" smtClean="0"/>
            </a:fld>
            <a:endParaRPr lang="zh-CN" altLang="en-US"/>
          </a:p>
        </p:txBody>
      </p:sp>
      <p:sp>
        <p:nvSpPr>
          <p:cNvPr id="1048683" name="页脚占位符 5"/>
          <p:cNvSpPr>
            <a:spLocks noGrp="1"/>
          </p:cNvSpPr>
          <p:nvPr>
            <p:ph type="ftr" sz="quarter" idx="11"/>
          </p:nvPr>
        </p:nvSpPr>
        <p:spPr/>
        <p:txBody>
          <a:bodyPr/>
          <a:p>
            <a:endParaRPr lang="zh-CN" altLang="en-US"/>
          </a:p>
        </p:txBody>
      </p:sp>
      <p:sp>
        <p:nvSpPr>
          <p:cNvPr id="1048684" name="灯片编号占位符 6"/>
          <p:cNvSpPr>
            <a:spLocks noGrp="1"/>
          </p:cNvSpPr>
          <p:nvPr>
            <p:ph type="sldNum" sz="quarter" idx="12"/>
          </p:nvPr>
        </p:nvSpPr>
        <p:spPr/>
        <p:txBody>
          <a:bodyPr/>
          <a:p>
            <a:fld id="{13C600D8-2530-4CFA-B210-8260060C267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a:lstStyle>
          <a:p>
            <a:fld id="{FF648C86-D3AB-4935-B49F-23E5A2BB46E1}"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a:lstStyle>
          <a:p>
            <a:fld id="{13C600D8-2530-4CFA-B210-8260060C26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思源黑体 CN Medium" panose="020B0600000000000000"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8" name="矩形 9"/>
          <p:cNvSpPr/>
          <p:nvPr/>
        </p:nvSpPr>
        <p:spPr>
          <a:xfrm>
            <a:off x="189271" y="171450"/>
            <a:ext cx="11813458" cy="6515100"/>
          </a:xfrm>
          <a:prstGeom prst="rect">
            <a:avLst/>
          </a:prstGeom>
          <a:noFill/>
          <a:ln w="25400">
            <a:solidFill>
              <a:srgbClr val="497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586" name="矩形 8"/>
          <p:cNvSpPr/>
          <p:nvPr/>
        </p:nvSpPr>
        <p:spPr>
          <a:xfrm>
            <a:off x="0" y="851535"/>
            <a:ext cx="12192000" cy="2870200"/>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587" name="文本框 3"/>
          <p:cNvSpPr txBox="1"/>
          <p:nvPr/>
        </p:nvSpPr>
        <p:spPr>
          <a:xfrm>
            <a:off x="-59690" y="791845"/>
            <a:ext cx="12192000" cy="2528570"/>
          </a:xfrm>
          <a:prstGeom prst="rect">
            <a:avLst/>
          </a:prstGeom>
          <a:noFill/>
        </p:spPr>
        <p:txBody>
          <a:bodyPr wrap="square" rtlCol="0">
            <a:spAutoFit/>
          </a:bodyPr>
          <a:p>
            <a:pPr algn="ctr">
              <a:lnSpc>
                <a:spcPct val="120000"/>
              </a:lnSpc>
            </a:pPr>
            <a:r>
              <a:rPr lang="en-US" altLang="zh-CN" sz="44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Language Pre-training Guided Masking Representation Learning for Time Series Classification</a:t>
            </a:r>
            <a:endParaRPr lang="en-US" altLang="zh-CN" sz="4400" dirty="0">
              <a:solidFill>
                <a:schemeClr val="bg1"/>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48589" name="文本框 5"/>
          <p:cNvSpPr txBox="1"/>
          <p:nvPr/>
        </p:nvSpPr>
        <p:spPr>
          <a:xfrm>
            <a:off x="3094990" y="3223895"/>
            <a:ext cx="6851650" cy="460375"/>
          </a:xfrm>
          <a:prstGeom prst="rect">
            <a:avLst/>
          </a:prstGeom>
          <a:noFill/>
        </p:spPr>
        <p:txBody>
          <a:bodyPr wrap="square" rtlCol="0" anchor="t">
            <a:spAutoFit/>
          </a:bodyPr>
          <a:p>
            <a:r>
              <a:rPr lang="zh-CN" altLang="en-US" sz="2400">
                <a:solidFill>
                  <a:schemeClr val="bg1"/>
                </a:solidFill>
                <a:latin typeface="黑体" panose="02010609060101010101" charset="-122"/>
                <a:ea typeface="黑体" panose="02010609060101010101" charset="-122"/>
              </a:rPr>
              <a:t>时间序列分类的语言预训练引导掩蔽表示学习</a:t>
            </a:r>
            <a:endParaRPr lang="zh-CN" altLang="en-US" sz="2400">
              <a:solidFill>
                <a:schemeClr val="bg1"/>
              </a:solidFill>
              <a:latin typeface="黑体" panose="02010609060101010101" charset="-122"/>
              <a:ea typeface="黑体" panose="02010609060101010101" charset="-122"/>
            </a:endParaRPr>
          </a:p>
        </p:txBody>
      </p:sp>
      <p:sp>
        <p:nvSpPr>
          <p:cNvPr id="1048590" name="文本框 10"/>
          <p:cNvSpPr txBox="1"/>
          <p:nvPr/>
        </p:nvSpPr>
        <p:spPr>
          <a:xfrm>
            <a:off x="3202940" y="3862705"/>
            <a:ext cx="5785485" cy="1014730"/>
          </a:xfrm>
          <a:prstGeom prst="rect">
            <a:avLst/>
          </a:prstGeom>
          <a:noFill/>
        </p:spPr>
        <p:txBody>
          <a:bodyPr wrap="square" rtlCol="0">
            <a:spAutoFit/>
          </a:bodyPr>
          <a:p>
            <a:pPr algn="ctr"/>
            <a:r>
              <a:rPr lang="en-US" altLang="zh-CN" sz="2000" b="1">
                <a:solidFill>
                  <a:srgbClr val="497568"/>
                </a:solidFill>
                <a:latin typeface="Times New Roman" panose="02020603050405020304" charset="0"/>
                <a:ea typeface="黑体" panose="02010609060101010101" charset="-122"/>
                <a:cs typeface="Times New Roman" panose="02020603050405020304" charset="0"/>
              </a:rPr>
              <a:t>AAAI2025</a:t>
            </a:r>
            <a:endParaRPr lang="en-US" altLang="zh-CN" sz="2000" b="1">
              <a:solidFill>
                <a:srgbClr val="497568"/>
              </a:solidFill>
              <a:latin typeface="Times New Roman" panose="02020603050405020304" charset="0"/>
              <a:ea typeface="黑体" panose="02010609060101010101" charset="-122"/>
              <a:cs typeface="Times New Roman" panose="02020603050405020304" charset="0"/>
            </a:endParaRPr>
          </a:p>
          <a:p>
            <a:pPr algn="ctr"/>
            <a:r>
              <a:rPr lang="zh-CN" altLang="en-US" sz="2000">
                <a:solidFill>
                  <a:srgbClr val="497568"/>
                </a:solidFill>
                <a:latin typeface="黑体" panose="02010609060101010101" charset="-122"/>
                <a:ea typeface="黑体" panose="02010609060101010101" charset="-122"/>
                <a:cs typeface="Times New Roman" panose="02020603050405020304" charset="0"/>
              </a:rPr>
              <a:t>西北工业大学</a:t>
            </a:r>
            <a:endParaRPr lang="en-US" altLang="zh-CN" sz="2000">
              <a:solidFill>
                <a:srgbClr val="497568"/>
              </a:solidFill>
              <a:latin typeface="黑体" panose="02010609060101010101" charset="-122"/>
              <a:ea typeface="黑体" panose="02010609060101010101" charset="-122"/>
              <a:cs typeface="Times New Roman" panose="02020603050405020304" charset="0"/>
            </a:endParaRPr>
          </a:p>
          <a:p>
            <a:pPr algn="ctr"/>
            <a:r>
              <a:rPr lang="zh-CN" altLang="en-US" sz="2000">
                <a:solidFill>
                  <a:srgbClr val="497568"/>
                </a:solidFill>
                <a:latin typeface="黑体" panose="02010609060101010101" charset="-122"/>
                <a:ea typeface="黑体" panose="02010609060101010101" charset="-122"/>
                <a:cs typeface="Times New Roman" panose="02020603050405020304" charset="0"/>
              </a:rPr>
              <a:t>人工智能与光电子学（</a:t>
            </a:r>
            <a:r>
              <a:rPr lang="en-US" altLang="zh-CN" sz="2000">
                <a:solidFill>
                  <a:srgbClr val="497568"/>
                </a:solidFill>
                <a:latin typeface="黑体" panose="02010609060101010101" charset="-122"/>
                <a:ea typeface="黑体" panose="02010609060101010101" charset="-122"/>
                <a:cs typeface="Times New Roman" panose="02020603050405020304" charset="0"/>
              </a:rPr>
              <a:t>iOPEN</a:t>
            </a:r>
            <a:r>
              <a:rPr lang="zh-CN" altLang="en-US" sz="2000">
                <a:solidFill>
                  <a:srgbClr val="497568"/>
                </a:solidFill>
                <a:latin typeface="黑体" panose="02010609060101010101" charset="-122"/>
                <a:ea typeface="黑体" panose="02010609060101010101" charset="-122"/>
                <a:cs typeface="Times New Roman" panose="02020603050405020304" charset="0"/>
              </a:rPr>
              <a:t>）学院</a:t>
            </a:r>
            <a:endParaRPr lang="zh-CN" altLang="en-US" sz="2000">
              <a:solidFill>
                <a:srgbClr val="497568"/>
              </a:solidFill>
              <a:latin typeface="黑体" panose="02010609060101010101" charset="-122"/>
              <a:ea typeface="黑体" panose="02010609060101010101" charset="-122"/>
              <a:cs typeface="Times New Roman" panose="02020603050405020304" charset="0"/>
            </a:endParaRPr>
          </a:p>
        </p:txBody>
      </p:sp>
      <p:pic>
        <p:nvPicPr>
          <p:cNvPr id="2" name="图片 1"/>
          <p:cNvPicPr>
            <a:picLocks noChangeAspect="1"/>
          </p:cNvPicPr>
          <p:nvPr/>
        </p:nvPicPr>
        <p:blipFill>
          <a:blip r:embed="rId1"/>
          <a:stretch>
            <a:fillRect/>
          </a:stretch>
        </p:blipFill>
        <p:spPr>
          <a:xfrm>
            <a:off x="0" y="4968875"/>
            <a:ext cx="12192000" cy="1380490"/>
          </a:xfrm>
          <a:prstGeom prst="rect">
            <a:avLst/>
          </a:prstGeom>
          <a:solidFill>
            <a:schemeClr val="tx1"/>
          </a:solidFill>
          <a:ln>
            <a:solidFill>
              <a:srgbClr val="497568"/>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54"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655" name="矩形 8"/>
          <p:cNvSpPr/>
          <p:nvPr/>
        </p:nvSpPr>
        <p:spPr>
          <a:xfrm>
            <a:off x="-12700" y="3724275"/>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56"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研究动机</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57" name="文本框 4"/>
          <p:cNvSpPr txBox="1"/>
          <p:nvPr/>
        </p:nvSpPr>
        <p:spPr>
          <a:xfrm>
            <a:off x="460424" y="2279737"/>
            <a:ext cx="8686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58" name="文本框 5"/>
          <p:cNvSpPr txBox="1"/>
          <p:nvPr/>
        </p:nvSpPr>
        <p:spPr>
          <a:xfrm>
            <a:off x="346124" y="3120153"/>
            <a:ext cx="1097280" cy="396240"/>
          </a:xfrm>
          <a:prstGeom prst="rect">
            <a:avLst/>
          </a:prstGeom>
          <a:noFill/>
        </p:spPr>
        <p:txBody>
          <a:bodyPr wrap="none" rtlCol="0">
            <a:spAutoFit/>
          </a:bodyPr>
          <a:p>
            <a:pPr algn="ctr"/>
            <a:r>
              <a:rPr lang="zh-CN" altLang="en-US" dirty="0">
                <a:solidFill>
                  <a:srgbClr val="6E8B74"/>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研究方法</a:t>
            </a:r>
            <a:endParaRPr lang="zh-CN" altLang="en-US" dirty="0">
              <a:solidFill>
                <a:srgbClr val="6E8B7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59" name="文本框 6"/>
          <p:cNvSpPr txBox="1"/>
          <p:nvPr/>
        </p:nvSpPr>
        <p:spPr>
          <a:xfrm>
            <a:off x="3175" y="3960495"/>
            <a:ext cx="1783080" cy="396240"/>
          </a:xfrm>
          <a:prstGeom prst="rect">
            <a:avLst/>
          </a:prstGeom>
          <a:noFill/>
        </p:spPr>
        <p:txBody>
          <a:bodyPr wrap="squar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61"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2393315" y="318770"/>
            <a:ext cx="8473440" cy="60877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54"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655" name="矩形 8"/>
          <p:cNvSpPr/>
          <p:nvPr/>
        </p:nvSpPr>
        <p:spPr>
          <a:xfrm>
            <a:off x="-12700" y="3724275"/>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56"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研究动机</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57" name="文本框 4"/>
          <p:cNvSpPr txBox="1"/>
          <p:nvPr/>
        </p:nvSpPr>
        <p:spPr>
          <a:xfrm>
            <a:off x="460424" y="2279737"/>
            <a:ext cx="8686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58" name="文本框 5"/>
          <p:cNvSpPr txBox="1"/>
          <p:nvPr/>
        </p:nvSpPr>
        <p:spPr>
          <a:xfrm>
            <a:off x="346124" y="3120153"/>
            <a:ext cx="1097280" cy="396240"/>
          </a:xfrm>
          <a:prstGeom prst="rect">
            <a:avLst/>
          </a:prstGeom>
          <a:noFill/>
        </p:spPr>
        <p:txBody>
          <a:bodyPr wrap="none" rtlCol="0">
            <a:spAutoFit/>
          </a:bodyPr>
          <a:p>
            <a:pPr algn="ctr"/>
            <a:r>
              <a:rPr lang="zh-CN" altLang="en-US" dirty="0">
                <a:solidFill>
                  <a:srgbClr val="6E8B74"/>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研究方法</a:t>
            </a:r>
            <a:endParaRPr lang="zh-CN" altLang="en-US" dirty="0">
              <a:solidFill>
                <a:srgbClr val="6E8B74"/>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59" name="文本框 6"/>
          <p:cNvSpPr txBox="1"/>
          <p:nvPr/>
        </p:nvSpPr>
        <p:spPr>
          <a:xfrm>
            <a:off x="3175" y="3960495"/>
            <a:ext cx="1783080" cy="396240"/>
          </a:xfrm>
          <a:prstGeom prst="rect">
            <a:avLst/>
          </a:prstGeom>
          <a:noFill/>
        </p:spPr>
        <p:txBody>
          <a:bodyPr wrap="squar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61"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1993900" y="592455"/>
            <a:ext cx="4321175" cy="5673725"/>
          </a:xfrm>
          <a:prstGeom prst="rect">
            <a:avLst/>
          </a:prstGeom>
        </p:spPr>
      </p:pic>
      <p:pic>
        <p:nvPicPr>
          <p:cNvPr id="2" name="图片 1"/>
          <p:cNvPicPr>
            <a:picLocks noChangeAspect="1"/>
          </p:cNvPicPr>
          <p:nvPr/>
        </p:nvPicPr>
        <p:blipFill>
          <a:blip r:embed="rId2"/>
          <a:stretch>
            <a:fillRect/>
          </a:stretch>
        </p:blipFill>
        <p:spPr>
          <a:xfrm>
            <a:off x="6189980" y="200025"/>
            <a:ext cx="5578475" cy="1992630"/>
          </a:xfrm>
          <a:prstGeom prst="rect">
            <a:avLst/>
          </a:prstGeom>
        </p:spPr>
      </p:pic>
      <p:pic>
        <p:nvPicPr>
          <p:cNvPr id="4" name="图片 3"/>
          <p:cNvPicPr>
            <a:picLocks noChangeAspect="1"/>
          </p:cNvPicPr>
          <p:nvPr/>
        </p:nvPicPr>
        <p:blipFill>
          <a:blip r:embed="rId3"/>
          <a:stretch>
            <a:fillRect/>
          </a:stretch>
        </p:blipFill>
        <p:spPr>
          <a:xfrm>
            <a:off x="6315075" y="2082165"/>
            <a:ext cx="5373370" cy="47758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96"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597" name="矩形 8"/>
          <p:cNvSpPr/>
          <p:nvPr/>
        </p:nvSpPr>
        <p:spPr>
          <a:xfrm>
            <a:off x="0" y="121920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598"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a:t>
            </a: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动机</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599" name="文本框 4"/>
          <p:cNvSpPr txBox="1"/>
          <p:nvPr/>
        </p:nvSpPr>
        <p:spPr>
          <a:xfrm>
            <a:off x="460424" y="2279737"/>
            <a:ext cx="8686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00" name="文本框 5"/>
          <p:cNvSpPr txBox="1"/>
          <p:nvPr/>
        </p:nvSpPr>
        <p:spPr>
          <a:xfrm>
            <a:off x="346124" y="3120153"/>
            <a:ext cx="10972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a:t>
            </a: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方法</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01" name="文本框 6"/>
          <p:cNvSpPr txBox="1"/>
          <p:nvPr/>
        </p:nvSpPr>
        <p:spPr>
          <a:xfrm>
            <a:off x="3175" y="3960495"/>
            <a:ext cx="1783080" cy="396240"/>
          </a:xfrm>
          <a:prstGeom prst="rect">
            <a:avLst/>
          </a:prstGeom>
          <a:noFill/>
        </p:spPr>
        <p:txBody>
          <a:bodyPr wrap="squar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145728"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1048602" name="文本框 31"/>
          <p:cNvSpPr txBox="1"/>
          <p:nvPr/>
        </p:nvSpPr>
        <p:spPr>
          <a:xfrm>
            <a:off x="2442085" y="334713"/>
            <a:ext cx="1980029" cy="624840"/>
          </a:xfrm>
          <a:prstGeom prst="rect">
            <a:avLst/>
          </a:prstGeom>
          <a:noFill/>
          <a:ln>
            <a:noFill/>
          </a:ln>
        </p:spPr>
        <p:txBody>
          <a:bodyPr wrap="square" rtlCol="0">
            <a:spAutoFit/>
          </a:bodyPr>
          <a:p>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研究</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动机</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48603"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04" name="文本框 13"/>
          <p:cNvSpPr txBox="1"/>
          <p:nvPr/>
        </p:nvSpPr>
        <p:spPr>
          <a:xfrm>
            <a:off x="2442210" y="1703070"/>
            <a:ext cx="8339455" cy="4200525"/>
          </a:xfrm>
          <a:prstGeom prst="rect">
            <a:avLst/>
          </a:prstGeom>
        </p:spPr>
        <p:txBody>
          <a:bodyPr wrap="square">
            <a:noAutofit/>
          </a:bodyPr>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将现有的基于对比学习和掩码自编码器的方法直接应用于时间序列表示学习，会遇到固有的理论局限性，例如无效的增强和掩码策略。</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时间序列对比学习的主要挑战在于现有的增强技术通常不能应用于序列数据。</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正样本和负样本的数据增强策略可能会破坏时间序列中无法解释的潜在模式，导致主要基于对比的自监督表示学习方法无效。</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从图像和语言补丁中提取的现成标记比从时间序列补丁中学习的标记要多得多，因此采用随机掩蔽策略的掩</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码自编码器，难以探索时间序列的底层时空信息</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05"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606" name="矩形 8"/>
          <p:cNvSpPr/>
          <p:nvPr/>
        </p:nvSpPr>
        <p:spPr>
          <a:xfrm>
            <a:off x="-12700" y="2044065"/>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07"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研究动机</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08" name="文本框 4"/>
          <p:cNvSpPr txBox="1"/>
          <p:nvPr/>
        </p:nvSpPr>
        <p:spPr>
          <a:xfrm>
            <a:off x="460424" y="2279737"/>
            <a:ext cx="868680" cy="396240"/>
          </a:xfrm>
          <a:prstGeom prst="rect">
            <a:avLst/>
          </a:prstGeom>
          <a:noFill/>
        </p:spPr>
        <p:txBody>
          <a:bodyPr wrap="non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09" name="文本框 5"/>
          <p:cNvSpPr txBox="1"/>
          <p:nvPr/>
        </p:nvSpPr>
        <p:spPr>
          <a:xfrm>
            <a:off x="346124" y="3120153"/>
            <a:ext cx="10972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a:t>
            </a: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方法</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10" name="文本框 6"/>
          <p:cNvSpPr txBox="1"/>
          <p:nvPr/>
        </p:nvSpPr>
        <p:spPr>
          <a:xfrm>
            <a:off x="3175" y="3960495"/>
            <a:ext cx="1783080" cy="396240"/>
          </a:xfrm>
          <a:prstGeom prst="rect">
            <a:avLst/>
          </a:prstGeom>
          <a:noFill/>
        </p:spPr>
        <p:txBody>
          <a:bodyPr wrap="squar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145729"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1048611" name="文本框 31"/>
          <p:cNvSpPr txBox="1"/>
          <p:nvPr/>
        </p:nvSpPr>
        <p:spPr>
          <a:xfrm>
            <a:off x="2442085" y="334713"/>
            <a:ext cx="1980029" cy="624840"/>
          </a:xfrm>
          <a:prstGeom prst="rect">
            <a:avLst/>
          </a:prstGeom>
          <a:noFill/>
          <a:ln>
            <a:noFill/>
          </a:ln>
        </p:spPr>
        <p:txBody>
          <a:bodyPr wrap="square" rtlCol="0">
            <a:spAutoFit/>
          </a:bodyPr>
          <a:p>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创新点</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48612"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13" name="文本框 13"/>
          <p:cNvSpPr txBox="1"/>
          <p:nvPr/>
        </p:nvSpPr>
        <p:spPr>
          <a:xfrm>
            <a:off x="2399030" y="1863725"/>
            <a:ext cx="8339455" cy="3601720"/>
          </a:xfrm>
          <a:prstGeom prst="rect">
            <a:avLst/>
          </a:prstGeom>
        </p:spPr>
        <p:txBody>
          <a:bodyPr wrap="square">
            <a:noAutofit/>
          </a:bodyPr>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提出了一种新的语言预训练引导掩蔽编码器，利用时间序列数据标签生成的自然语言描述自适应采样连续序列的语义时空块，以提高自适应掩蔽</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自编码器学习表征的可辨别性。</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引入双信息对比学习机制，从长时间序列中探索局部和全局信息，以进一步提高自监督方式学习表征的可判别性。</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通过在</a:t>
            </a:r>
            <a:r>
              <a:rPr lang="en-US" altLang="zh-CN"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106</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个基准时间序列数据集上进行时间序列分类实验，来评估所提出的表征学习方法的性能。</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614"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615" name="矩形 8"/>
          <p:cNvSpPr/>
          <p:nvPr/>
        </p:nvSpPr>
        <p:spPr>
          <a:xfrm>
            <a:off x="-12700" y="288417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16"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研究动机</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17" name="文本框 4"/>
          <p:cNvSpPr txBox="1"/>
          <p:nvPr/>
        </p:nvSpPr>
        <p:spPr>
          <a:xfrm>
            <a:off x="460424" y="2279737"/>
            <a:ext cx="8686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18" name="文本框 5"/>
          <p:cNvSpPr txBox="1"/>
          <p:nvPr/>
        </p:nvSpPr>
        <p:spPr>
          <a:xfrm>
            <a:off x="346124" y="3120153"/>
            <a:ext cx="1097280" cy="396240"/>
          </a:xfrm>
          <a:prstGeom prst="rect">
            <a:avLst/>
          </a:prstGeom>
          <a:noFill/>
        </p:spPr>
        <p:txBody>
          <a:bodyPr wrap="non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研究方法</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19" name="文本框 6"/>
          <p:cNvSpPr txBox="1"/>
          <p:nvPr/>
        </p:nvSpPr>
        <p:spPr>
          <a:xfrm>
            <a:off x="3175" y="3960495"/>
            <a:ext cx="1783080" cy="396240"/>
          </a:xfrm>
          <a:prstGeom prst="rect">
            <a:avLst/>
          </a:prstGeom>
          <a:noFill/>
        </p:spPr>
        <p:txBody>
          <a:bodyPr wrap="squar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145730"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1048620" name="文本框 31"/>
          <p:cNvSpPr txBox="1"/>
          <p:nvPr/>
        </p:nvSpPr>
        <p:spPr>
          <a:xfrm>
            <a:off x="2442210" y="334645"/>
            <a:ext cx="2994660" cy="583565"/>
          </a:xfrm>
          <a:prstGeom prst="rect">
            <a:avLst/>
          </a:prstGeom>
          <a:noFill/>
          <a:ln>
            <a:noFill/>
          </a:ln>
        </p:spPr>
        <p:txBody>
          <a:bodyPr wrap="square" rtlCol="0">
            <a:spAutoFit/>
          </a:bodyPr>
          <a:p>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算法框架图</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48621"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2082800" y="1317625"/>
            <a:ext cx="9918700" cy="54311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4"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625" name="矩形 8"/>
          <p:cNvSpPr/>
          <p:nvPr/>
        </p:nvSpPr>
        <p:spPr>
          <a:xfrm>
            <a:off x="-12700" y="288417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26"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研究动机</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7" name="文本框 4"/>
          <p:cNvSpPr txBox="1"/>
          <p:nvPr/>
        </p:nvSpPr>
        <p:spPr>
          <a:xfrm>
            <a:off x="460424" y="2279737"/>
            <a:ext cx="8686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8" name="文本框 5"/>
          <p:cNvSpPr txBox="1"/>
          <p:nvPr/>
        </p:nvSpPr>
        <p:spPr>
          <a:xfrm>
            <a:off x="346124" y="3120153"/>
            <a:ext cx="1097280" cy="396240"/>
          </a:xfrm>
          <a:prstGeom prst="rect">
            <a:avLst/>
          </a:prstGeom>
          <a:noFill/>
        </p:spPr>
        <p:txBody>
          <a:bodyPr wrap="non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研究方法</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9" name="文本框 6"/>
          <p:cNvSpPr txBox="1"/>
          <p:nvPr/>
        </p:nvSpPr>
        <p:spPr>
          <a:xfrm>
            <a:off x="3175" y="3960495"/>
            <a:ext cx="1783080" cy="396240"/>
          </a:xfrm>
          <a:prstGeom prst="rect">
            <a:avLst/>
          </a:prstGeom>
          <a:noFill/>
        </p:spPr>
        <p:txBody>
          <a:bodyPr wrap="squar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145731"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1048630" name="文本框 31"/>
          <p:cNvSpPr txBox="1"/>
          <p:nvPr/>
        </p:nvSpPr>
        <p:spPr>
          <a:xfrm>
            <a:off x="2442210" y="334645"/>
            <a:ext cx="5991860" cy="583565"/>
          </a:xfrm>
          <a:prstGeom prst="rect">
            <a:avLst/>
          </a:prstGeom>
          <a:noFill/>
          <a:ln>
            <a:noFill/>
          </a:ln>
        </p:spPr>
        <p:txBody>
          <a:bodyPr wrap="square" rtlCol="0">
            <a:spAutoFit/>
          </a:bodyPr>
          <a:p>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语言引导掩蔽自编码器模块</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48631"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6" name="图片 5"/>
          <p:cNvPicPr>
            <a:picLocks noChangeAspect="1"/>
          </p:cNvPicPr>
          <p:nvPr/>
        </p:nvPicPr>
        <p:blipFill>
          <a:blip r:embed="rId1"/>
          <a:stretch>
            <a:fillRect/>
          </a:stretch>
        </p:blipFill>
        <p:spPr>
          <a:xfrm>
            <a:off x="2326640" y="1668145"/>
            <a:ext cx="9312910" cy="3310890"/>
          </a:xfrm>
          <a:prstGeom prst="rect">
            <a:avLst/>
          </a:prstGeom>
        </p:spPr>
      </p:pic>
      <p:pic>
        <p:nvPicPr>
          <p:cNvPr id="5" name="图片 4"/>
          <p:cNvPicPr>
            <a:picLocks noChangeAspect="1"/>
          </p:cNvPicPr>
          <p:nvPr/>
        </p:nvPicPr>
        <p:blipFill>
          <a:blip r:embed="rId2"/>
          <a:stretch>
            <a:fillRect/>
          </a:stretch>
        </p:blipFill>
        <p:spPr>
          <a:xfrm>
            <a:off x="3004820" y="5650865"/>
            <a:ext cx="3951605" cy="369570"/>
          </a:xfrm>
          <a:prstGeom prst="rect">
            <a:avLst/>
          </a:prstGeom>
        </p:spPr>
      </p:pic>
      <p:sp>
        <p:nvSpPr>
          <p:cNvPr id="7" name="矩形 6"/>
          <p:cNvSpPr/>
          <p:nvPr/>
        </p:nvSpPr>
        <p:spPr>
          <a:xfrm>
            <a:off x="2948940" y="1539240"/>
            <a:ext cx="4828540" cy="1679575"/>
          </a:xfrm>
          <a:prstGeom prst="rect">
            <a:avLst/>
          </a:prstGeom>
          <a:noFill/>
          <a:ln w="2857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48613" name="文本框 13"/>
          <p:cNvSpPr txBox="1"/>
          <p:nvPr/>
        </p:nvSpPr>
        <p:spPr>
          <a:xfrm>
            <a:off x="3004820" y="4979035"/>
            <a:ext cx="7777480" cy="512445"/>
          </a:xfrm>
          <a:prstGeom prst="rect">
            <a:avLst/>
          </a:prstGeom>
        </p:spPr>
        <p:txBody>
          <a:bodyPr wrap="square">
            <a:noAutofit/>
          </a:bodyPr>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语言嵌入生</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成</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4"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625" name="矩形 8"/>
          <p:cNvSpPr/>
          <p:nvPr/>
        </p:nvSpPr>
        <p:spPr>
          <a:xfrm>
            <a:off x="-12700" y="288417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26"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研究动机</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7" name="文本框 4"/>
          <p:cNvSpPr txBox="1"/>
          <p:nvPr/>
        </p:nvSpPr>
        <p:spPr>
          <a:xfrm>
            <a:off x="460424" y="2279737"/>
            <a:ext cx="8686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8" name="文本框 5"/>
          <p:cNvSpPr txBox="1"/>
          <p:nvPr/>
        </p:nvSpPr>
        <p:spPr>
          <a:xfrm>
            <a:off x="346124" y="3120153"/>
            <a:ext cx="1097280" cy="396240"/>
          </a:xfrm>
          <a:prstGeom prst="rect">
            <a:avLst/>
          </a:prstGeom>
          <a:noFill/>
        </p:spPr>
        <p:txBody>
          <a:bodyPr wrap="non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研究方法</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9" name="文本框 6"/>
          <p:cNvSpPr txBox="1"/>
          <p:nvPr/>
        </p:nvSpPr>
        <p:spPr>
          <a:xfrm>
            <a:off x="3175" y="3960495"/>
            <a:ext cx="1783080" cy="396240"/>
          </a:xfrm>
          <a:prstGeom prst="rect">
            <a:avLst/>
          </a:prstGeom>
          <a:noFill/>
        </p:spPr>
        <p:txBody>
          <a:bodyPr wrap="squar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145731"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1048630" name="文本框 31"/>
          <p:cNvSpPr txBox="1"/>
          <p:nvPr/>
        </p:nvSpPr>
        <p:spPr>
          <a:xfrm>
            <a:off x="2442210" y="334645"/>
            <a:ext cx="5991860" cy="583565"/>
          </a:xfrm>
          <a:prstGeom prst="rect">
            <a:avLst/>
          </a:prstGeom>
          <a:noFill/>
          <a:ln>
            <a:noFill/>
          </a:ln>
        </p:spPr>
        <p:txBody>
          <a:bodyPr wrap="square" rtlCol="0">
            <a:spAutoFit/>
          </a:bodyPr>
          <a:p>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预训练语言</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编码器</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48631"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6" name="图片 5"/>
          <p:cNvPicPr>
            <a:picLocks noChangeAspect="1"/>
          </p:cNvPicPr>
          <p:nvPr/>
        </p:nvPicPr>
        <p:blipFill>
          <a:blip r:embed="rId1"/>
          <a:stretch>
            <a:fillRect/>
          </a:stretch>
        </p:blipFill>
        <p:spPr>
          <a:xfrm>
            <a:off x="2442210" y="1539240"/>
            <a:ext cx="6133465" cy="1639570"/>
          </a:xfrm>
          <a:prstGeom prst="rect">
            <a:avLst/>
          </a:prstGeom>
        </p:spPr>
      </p:pic>
      <p:sp>
        <p:nvSpPr>
          <p:cNvPr id="1048613" name="文本框 13"/>
          <p:cNvSpPr txBox="1"/>
          <p:nvPr/>
        </p:nvSpPr>
        <p:spPr>
          <a:xfrm>
            <a:off x="2701925" y="3178810"/>
            <a:ext cx="6414770" cy="3482340"/>
          </a:xfrm>
          <a:prstGeom prst="rect">
            <a:avLst/>
          </a:prstGeom>
        </p:spPr>
        <p:txBody>
          <a:bodyPr wrap="square">
            <a:noAutofit/>
          </a:bodyPr>
          <a:p>
            <a:pPr indent="0">
              <a:lnSpc>
                <a:spcPct val="160000"/>
              </a:lnSpc>
              <a:buFont typeface="Wingdings" panose="05000000000000000000" charset="0"/>
              <a:buNone/>
            </a:pPr>
            <a:r>
              <a:rPr lang="en-US" altLang="zh-CN" b="1"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CLIP</a:t>
            </a:r>
            <a:r>
              <a:rPr lang="zh-CN" altLang="en-US" b="1"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文本编码器</a:t>
            </a:r>
            <a:endParaRPr lang="zh-CN" altLang="en-US" b="1"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endParaRPr lang="zh-CN" altLang="en-US" sz="1600" b="1"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Transformer</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架构的编码器，通过自注意力机制和多层感知</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机（</a:t>
            </a:r>
            <a:r>
              <a:rPr lang="en-US" altLang="zh-CN"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MLP</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）来处理文本数据。</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把时间序列的文字描述</a:t>
            </a:r>
            <a:r>
              <a:rPr lang="zh-CN" altLang="en-US" sz="1600" b="1"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（语言提示）</a:t>
            </a:r>
            <a:r>
              <a:rPr lang="en-US" altLang="zh-CN"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转化为语义向量</a:t>
            </a:r>
            <a:r>
              <a:rPr lang="zh-CN" altLang="en-US" sz="1600" b="1"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（语言嵌入）</a:t>
            </a:r>
            <a:endParaRPr lang="zh-CN" altLang="en-US" sz="1600" b="1"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确保每个词元的输出向量都融入了整个句子的上下文语义</a:t>
            </a:r>
            <a:endParaRPr lang="zh-CN" altLang="en-US" sz="160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9361170" y="1583690"/>
            <a:ext cx="2385060" cy="4477385"/>
          </a:xfrm>
          <a:prstGeom prst="rect">
            <a:avLst/>
          </a:prstGeom>
        </p:spPr>
      </p:pic>
      <p:pic>
        <p:nvPicPr>
          <p:cNvPr id="5" name="图片 4"/>
          <p:cNvPicPr>
            <a:picLocks noChangeAspect="1"/>
          </p:cNvPicPr>
          <p:nvPr/>
        </p:nvPicPr>
        <p:blipFill>
          <a:blip r:embed="rId3"/>
          <a:stretch>
            <a:fillRect/>
          </a:stretch>
        </p:blipFill>
        <p:spPr>
          <a:xfrm>
            <a:off x="4692650" y="3428365"/>
            <a:ext cx="4580890" cy="4286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4"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625" name="矩形 8"/>
          <p:cNvSpPr/>
          <p:nvPr/>
        </p:nvSpPr>
        <p:spPr>
          <a:xfrm>
            <a:off x="-12700" y="288417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26"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研究动机</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7" name="文本框 4"/>
          <p:cNvSpPr txBox="1"/>
          <p:nvPr/>
        </p:nvSpPr>
        <p:spPr>
          <a:xfrm>
            <a:off x="460424" y="2279737"/>
            <a:ext cx="8686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8" name="文本框 5"/>
          <p:cNvSpPr txBox="1"/>
          <p:nvPr/>
        </p:nvSpPr>
        <p:spPr>
          <a:xfrm>
            <a:off x="346124" y="3120153"/>
            <a:ext cx="1097280" cy="396240"/>
          </a:xfrm>
          <a:prstGeom prst="rect">
            <a:avLst/>
          </a:prstGeom>
          <a:noFill/>
        </p:spPr>
        <p:txBody>
          <a:bodyPr wrap="non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研究方法</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9" name="文本框 6"/>
          <p:cNvSpPr txBox="1"/>
          <p:nvPr/>
        </p:nvSpPr>
        <p:spPr>
          <a:xfrm>
            <a:off x="3175" y="3960495"/>
            <a:ext cx="1783080" cy="396240"/>
          </a:xfrm>
          <a:prstGeom prst="rect">
            <a:avLst/>
          </a:prstGeom>
          <a:noFill/>
        </p:spPr>
        <p:txBody>
          <a:bodyPr wrap="squar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145731"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1048630" name="文本框 31"/>
          <p:cNvSpPr txBox="1"/>
          <p:nvPr/>
        </p:nvSpPr>
        <p:spPr>
          <a:xfrm>
            <a:off x="2442210" y="334645"/>
            <a:ext cx="5991860" cy="583565"/>
          </a:xfrm>
          <a:prstGeom prst="rect">
            <a:avLst/>
          </a:prstGeom>
          <a:noFill/>
          <a:ln>
            <a:noFill/>
          </a:ln>
        </p:spPr>
        <p:txBody>
          <a:bodyPr wrap="square" rtlCol="0">
            <a:spAutoFit/>
          </a:bodyPr>
          <a:p>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语言引导掩蔽自编码器模块</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48631"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6" name="图片 5"/>
          <p:cNvPicPr>
            <a:picLocks noChangeAspect="1"/>
          </p:cNvPicPr>
          <p:nvPr/>
        </p:nvPicPr>
        <p:blipFill>
          <a:blip r:embed="rId1"/>
          <a:stretch>
            <a:fillRect/>
          </a:stretch>
        </p:blipFill>
        <p:spPr>
          <a:xfrm>
            <a:off x="2556510" y="1366520"/>
            <a:ext cx="8411210" cy="2990215"/>
          </a:xfrm>
          <a:prstGeom prst="rect">
            <a:avLst/>
          </a:prstGeom>
        </p:spPr>
      </p:pic>
      <p:pic>
        <p:nvPicPr>
          <p:cNvPr id="2" name="图片 1"/>
          <p:cNvPicPr>
            <a:picLocks noChangeAspect="1"/>
          </p:cNvPicPr>
          <p:nvPr/>
        </p:nvPicPr>
        <p:blipFill>
          <a:blip r:embed="rId2"/>
          <a:stretch>
            <a:fillRect/>
          </a:stretch>
        </p:blipFill>
        <p:spPr>
          <a:xfrm>
            <a:off x="2115185" y="5138420"/>
            <a:ext cx="4134485" cy="909955"/>
          </a:xfrm>
          <a:prstGeom prst="rect">
            <a:avLst/>
          </a:prstGeom>
        </p:spPr>
      </p:pic>
      <p:pic>
        <p:nvPicPr>
          <p:cNvPr id="3" name="图片 2"/>
          <p:cNvPicPr>
            <a:picLocks noChangeAspect="1"/>
          </p:cNvPicPr>
          <p:nvPr/>
        </p:nvPicPr>
        <p:blipFill>
          <a:blip r:embed="rId3"/>
          <a:stretch>
            <a:fillRect/>
          </a:stretch>
        </p:blipFill>
        <p:spPr>
          <a:xfrm>
            <a:off x="6713220" y="5091430"/>
            <a:ext cx="4866005" cy="1003935"/>
          </a:xfrm>
          <a:prstGeom prst="rect">
            <a:avLst/>
          </a:prstGeom>
        </p:spPr>
      </p:pic>
      <p:pic>
        <p:nvPicPr>
          <p:cNvPr id="4" name="图片 3"/>
          <p:cNvPicPr>
            <a:picLocks noChangeAspect="1"/>
          </p:cNvPicPr>
          <p:nvPr/>
        </p:nvPicPr>
        <p:blipFill>
          <a:blip r:embed="rId4"/>
          <a:stretch>
            <a:fillRect/>
          </a:stretch>
        </p:blipFill>
        <p:spPr>
          <a:xfrm>
            <a:off x="4669790" y="4330065"/>
            <a:ext cx="1724025" cy="457200"/>
          </a:xfrm>
          <a:prstGeom prst="rect">
            <a:avLst/>
          </a:prstGeom>
        </p:spPr>
      </p:pic>
      <p:sp>
        <p:nvSpPr>
          <p:cNvPr id="7" name="矩形 6"/>
          <p:cNvSpPr/>
          <p:nvPr/>
        </p:nvSpPr>
        <p:spPr>
          <a:xfrm>
            <a:off x="3139440" y="2248535"/>
            <a:ext cx="6184900" cy="2254250"/>
          </a:xfrm>
          <a:prstGeom prst="rect">
            <a:avLst/>
          </a:prstGeom>
          <a:noFill/>
          <a:ln w="2857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4"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625" name="矩形 8"/>
          <p:cNvSpPr/>
          <p:nvPr/>
        </p:nvSpPr>
        <p:spPr>
          <a:xfrm>
            <a:off x="-12700" y="288417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26"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研究动机</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7" name="文本框 4"/>
          <p:cNvSpPr txBox="1"/>
          <p:nvPr/>
        </p:nvSpPr>
        <p:spPr>
          <a:xfrm>
            <a:off x="460424" y="2279737"/>
            <a:ext cx="8686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8" name="文本框 5"/>
          <p:cNvSpPr txBox="1"/>
          <p:nvPr/>
        </p:nvSpPr>
        <p:spPr>
          <a:xfrm>
            <a:off x="346124" y="3120153"/>
            <a:ext cx="1097280" cy="396240"/>
          </a:xfrm>
          <a:prstGeom prst="rect">
            <a:avLst/>
          </a:prstGeom>
          <a:noFill/>
        </p:spPr>
        <p:txBody>
          <a:bodyPr wrap="non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研究方法</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9" name="文本框 6"/>
          <p:cNvSpPr txBox="1"/>
          <p:nvPr/>
        </p:nvSpPr>
        <p:spPr>
          <a:xfrm>
            <a:off x="3175" y="3960495"/>
            <a:ext cx="1783080" cy="396240"/>
          </a:xfrm>
          <a:prstGeom prst="rect">
            <a:avLst/>
          </a:prstGeom>
          <a:noFill/>
        </p:spPr>
        <p:txBody>
          <a:bodyPr wrap="squar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145731"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1048630" name="文本框 31"/>
          <p:cNvSpPr txBox="1"/>
          <p:nvPr/>
        </p:nvSpPr>
        <p:spPr>
          <a:xfrm>
            <a:off x="2442210" y="334645"/>
            <a:ext cx="5991860" cy="583565"/>
          </a:xfrm>
          <a:prstGeom prst="rect">
            <a:avLst/>
          </a:prstGeom>
          <a:noFill/>
          <a:ln>
            <a:noFill/>
          </a:ln>
        </p:spPr>
        <p:txBody>
          <a:bodyPr wrap="square" rtlCol="0">
            <a:spAutoFit/>
          </a:bodyPr>
          <a:p>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自适应</a:t>
            </a:r>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sym typeface="+mn-ea"/>
              </a:rPr>
              <a:t>掩蔽自编码器</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48631"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2712720" y="1439545"/>
            <a:ext cx="5346700" cy="2987675"/>
          </a:xfrm>
          <a:prstGeom prst="rect">
            <a:avLst/>
          </a:prstGeom>
        </p:spPr>
      </p:pic>
      <p:pic>
        <p:nvPicPr>
          <p:cNvPr id="9" name="图片 8"/>
          <p:cNvPicPr>
            <a:picLocks noChangeAspect="1"/>
          </p:cNvPicPr>
          <p:nvPr/>
        </p:nvPicPr>
        <p:blipFill>
          <a:blip r:embed="rId2"/>
          <a:stretch>
            <a:fillRect/>
          </a:stretch>
        </p:blipFill>
        <p:spPr>
          <a:xfrm>
            <a:off x="4728210" y="4103370"/>
            <a:ext cx="4062095" cy="626110"/>
          </a:xfrm>
          <a:prstGeom prst="rect">
            <a:avLst/>
          </a:prstGeom>
        </p:spPr>
      </p:pic>
      <p:sp>
        <p:nvSpPr>
          <p:cNvPr id="1048613" name="文本框 13"/>
          <p:cNvSpPr txBox="1"/>
          <p:nvPr/>
        </p:nvSpPr>
        <p:spPr>
          <a:xfrm>
            <a:off x="2442210" y="4863465"/>
            <a:ext cx="9006840" cy="1815465"/>
          </a:xfrm>
          <a:prstGeom prst="rect">
            <a:avLst/>
          </a:prstGeom>
        </p:spPr>
        <p:txBody>
          <a:bodyPr wrap="square">
            <a:noAutofit/>
          </a:bodyPr>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通过只处理少量输入，编码器将整个序列的核心上下文信息压缩到这少数几个可见片段的表示中。</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解码器通过自注意力机制，将编码器提取出的上下文信息与掩码标记结合起来，推理出被掩码位置的原始特征。</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985885" y="1985645"/>
            <a:ext cx="2009775" cy="18954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4" name="矩形 9"/>
          <p:cNvSpPr/>
          <p:nvPr/>
        </p:nvSpPr>
        <p:spPr>
          <a:xfrm>
            <a:off x="0" y="0"/>
            <a:ext cx="17868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思源黑体 CN Medium" panose="020B0600000000000000" pitchFamily="34" charset="-122"/>
            </a:endParaRPr>
          </a:p>
        </p:txBody>
      </p:sp>
      <p:sp>
        <p:nvSpPr>
          <p:cNvPr id="1048625" name="矩形 8"/>
          <p:cNvSpPr/>
          <p:nvPr/>
        </p:nvSpPr>
        <p:spPr>
          <a:xfrm>
            <a:off x="-12700" y="2884170"/>
            <a:ext cx="1786890" cy="840105"/>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1048626" name="文本框 3"/>
          <p:cNvSpPr txBox="1"/>
          <p:nvPr/>
        </p:nvSpPr>
        <p:spPr>
          <a:xfrm>
            <a:off x="346124" y="1439321"/>
            <a:ext cx="1097280" cy="396239"/>
          </a:xfrm>
          <a:prstGeom prst="rect">
            <a:avLst/>
          </a:prstGeom>
          <a:noFill/>
          <a:ln>
            <a:noFill/>
          </a:ln>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研究动机</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7" name="文本框 4"/>
          <p:cNvSpPr txBox="1"/>
          <p:nvPr/>
        </p:nvSpPr>
        <p:spPr>
          <a:xfrm>
            <a:off x="460424" y="2279737"/>
            <a:ext cx="868680" cy="396240"/>
          </a:xfrm>
          <a:prstGeom prst="rect">
            <a:avLst/>
          </a:prstGeom>
          <a:noFill/>
        </p:spPr>
        <p:txBody>
          <a:bodyPr wrap="non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创新点</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8" name="文本框 5"/>
          <p:cNvSpPr txBox="1"/>
          <p:nvPr/>
        </p:nvSpPr>
        <p:spPr>
          <a:xfrm>
            <a:off x="346124" y="3120153"/>
            <a:ext cx="1097280" cy="396240"/>
          </a:xfrm>
          <a:prstGeom prst="rect">
            <a:avLst/>
          </a:prstGeom>
          <a:noFill/>
        </p:spPr>
        <p:txBody>
          <a:bodyPr wrap="non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研究方法</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8629" name="文本框 6"/>
          <p:cNvSpPr txBox="1"/>
          <p:nvPr/>
        </p:nvSpPr>
        <p:spPr>
          <a:xfrm>
            <a:off x="3175" y="3960495"/>
            <a:ext cx="1783080" cy="396240"/>
          </a:xfrm>
          <a:prstGeom prst="rect">
            <a:avLst/>
          </a:prstGeom>
          <a:noFill/>
        </p:spPr>
        <p:txBody>
          <a:bodyPr wrap="square" rtlCol="0">
            <a:spAutoFit/>
          </a:bodyPr>
          <a:p>
            <a:pPr algn="ctr"/>
            <a:r>
              <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实验结果</a:t>
            </a:r>
            <a:endParaRPr lang="zh-CN" altLang="en-US" dirty="0">
              <a:solidFill>
                <a:srgbClr val="497568"/>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3145731" name="直接连接符 12"/>
          <p:cNvCxnSpPr/>
          <p:nvPr/>
        </p:nvCxnSpPr>
        <p:spPr>
          <a:xfrm>
            <a:off x="1774190" y="1228725"/>
            <a:ext cx="10417810" cy="0"/>
          </a:xfrm>
          <a:prstGeom prst="line">
            <a:avLst/>
          </a:prstGeom>
          <a:ln w="15875">
            <a:solidFill>
              <a:srgbClr val="497568"/>
            </a:solidFill>
          </a:ln>
        </p:spPr>
        <p:style>
          <a:lnRef idx="1">
            <a:schemeClr val="accent6"/>
          </a:lnRef>
          <a:fillRef idx="0">
            <a:schemeClr val="accent6"/>
          </a:fillRef>
          <a:effectRef idx="0">
            <a:schemeClr val="accent6"/>
          </a:effectRef>
          <a:fontRef idx="minor">
            <a:schemeClr val="tx1"/>
          </a:fontRef>
        </p:style>
      </p:cxnSp>
      <p:sp>
        <p:nvSpPr>
          <p:cNvPr id="1048630" name="文本框 31"/>
          <p:cNvSpPr txBox="1"/>
          <p:nvPr/>
        </p:nvSpPr>
        <p:spPr>
          <a:xfrm>
            <a:off x="2442210" y="334645"/>
            <a:ext cx="5991860" cy="583565"/>
          </a:xfrm>
          <a:prstGeom prst="rect">
            <a:avLst/>
          </a:prstGeom>
          <a:noFill/>
          <a:ln>
            <a:noFill/>
          </a:ln>
        </p:spPr>
        <p:txBody>
          <a:bodyPr wrap="square" rtlCol="0">
            <a:spAutoFit/>
          </a:bodyPr>
          <a:p>
            <a:r>
              <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rPr>
              <a:t>双信息对比学习模块</a:t>
            </a:r>
            <a:endParaRPr lang="zh-CN" altLang="en-US" sz="3200" dirty="0">
              <a:solidFill>
                <a:srgbClr val="497568"/>
              </a:solidFill>
              <a:latin typeface="思源宋体 CN SemiBold" panose="02020600000000000000" pitchFamily="18" charset="-122"/>
              <a:ea typeface="思源宋体 CN SemiBold" panose="02020600000000000000" pitchFamily="18" charset="-122"/>
              <a:cs typeface="思源黑体 CN Medium" panose="020B0600000000000000" pitchFamily="34" charset="-122"/>
            </a:endParaRPr>
          </a:p>
        </p:txBody>
      </p:sp>
      <p:sp>
        <p:nvSpPr>
          <p:cNvPr id="1048631" name="矩形 25"/>
          <p:cNvSpPr/>
          <p:nvPr/>
        </p:nvSpPr>
        <p:spPr>
          <a:xfrm>
            <a:off x="11930743" y="0"/>
            <a:ext cx="261257" cy="1228726"/>
          </a:xfrm>
          <a:prstGeom prst="rect">
            <a:avLst/>
          </a:prstGeom>
          <a:solidFill>
            <a:srgbClr val="497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2442210" y="1359535"/>
            <a:ext cx="8096885" cy="1925955"/>
          </a:xfrm>
          <a:prstGeom prst="rect">
            <a:avLst/>
          </a:prstGeom>
        </p:spPr>
      </p:pic>
      <p:pic>
        <p:nvPicPr>
          <p:cNvPr id="3" name="图片 2"/>
          <p:cNvPicPr>
            <a:picLocks noChangeAspect="1"/>
          </p:cNvPicPr>
          <p:nvPr/>
        </p:nvPicPr>
        <p:blipFill>
          <a:blip r:embed="rId2"/>
          <a:stretch>
            <a:fillRect/>
          </a:stretch>
        </p:blipFill>
        <p:spPr>
          <a:xfrm>
            <a:off x="2152015" y="3599180"/>
            <a:ext cx="3966845" cy="819785"/>
          </a:xfrm>
          <a:prstGeom prst="rect">
            <a:avLst/>
          </a:prstGeom>
        </p:spPr>
      </p:pic>
      <p:pic>
        <p:nvPicPr>
          <p:cNvPr id="4" name="图片 3"/>
          <p:cNvPicPr>
            <a:picLocks noChangeAspect="1"/>
          </p:cNvPicPr>
          <p:nvPr/>
        </p:nvPicPr>
        <p:blipFill>
          <a:blip r:embed="rId3"/>
          <a:stretch>
            <a:fillRect/>
          </a:stretch>
        </p:blipFill>
        <p:spPr>
          <a:xfrm>
            <a:off x="2203450" y="4866005"/>
            <a:ext cx="4070985" cy="764540"/>
          </a:xfrm>
          <a:prstGeom prst="rect">
            <a:avLst/>
          </a:prstGeom>
        </p:spPr>
      </p:pic>
      <p:pic>
        <p:nvPicPr>
          <p:cNvPr id="5" name="图片 4"/>
          <p:cNvPicPr>
            <a:picLocks noChangeAspect="1"/>
          </p:cNvPicPr>
          <p:nvPr/>
        </p:nvPicPr>
        <p:blipFill>
          <a:blip r:embed="rId4"/>
          <a:stretch>
            <a:fillRect/>
          </a:stretch>
        </p:blipFill>
        <p:spPr>
          <a:xfrm>
            <a:off x="6691630" y="3416300"/>
            <a:ext cx="4582160" cy="1359535"/>
          </a:xfrm>
          <a:prstGeom prst="rect">
            <a:avLst/>
          </a:prstGeom>
        </p:spPr>
      </p:pic>
      <p:pic>
        <p:nvPicPr>
          <p:cNvPr id="6" name="图片 5"/>
          <p:cNvPicPr>
            <a:picLocks noChangeAspect="1"/>
          </p:cNvPicPr>
          <p:nvPr/>
        </p:nvPicPr>
        <p:blipFill>
          <a:blip r:embed="rId5"/>
          <a:stretch>
            <a:fillRect/>
          </a:stretch>
        </p:blipFill>
        <p:spPr>
          <a:xfrm>
            <a:off x="2392045" y="5897245"/>
            <a:ext cx="4849495" cy="673100"/>
          </a:xfrm>
          <a:prstGeom prst="rect">
            <a:avLst/>
          </a:prstGeom>
        </p:spPr>
      </p:pic>
      <p:pic>
        <p:nvPicPr>
          <p:cNvPr id="7" name="图片 6"/>
          <p:cNvPicPr>
            <a:picLocks noChangeAspect="1"/>
          </p:cNvPicPr>
          <p:nvPr/>
        </p:nvPicPr>
        <p:blipFill>
          <a:blip r:embed="rId6"/>
          <a:stretch>
            <a:fillRect/>
          </a:stretch>
        </p:blipFill>
        <p:spPr>
          <a:xfrm>
            <a:off x="6691630" y="5053330"/>
            <a:ext cx="4966970" cy="614045"/>
          </a:xfrm>
          <a:prstGeom prst="rect">
            <a:avLst/>
          </a:prstGeom>
        </p:spPr>
      </p:pic>
      <p:pic>
        <p:nvPicPr>
          <p:cNvPr id="8" name="图片 7"/>
          <p:cNvPicPr>
            <a:picLocks noChangeAspect="1"/>
          </p:cNvPicPr>
          <p:nvPr/>
        </p:nvPicPr>
        <p:blipFill>
          <a:blip r:embed="rId7"/>
          <a:stretch>
            <a:fillRect/>
          </a:stretch>
        </p:blipFill>
        <p:spPr>
          <a:xfrm>
            <a:off x="7572375" y="6076315"/>
            <a:ext cx="3314700" cy="409575"/>
          </a:xfrm>
          <a:prstGeom prst="rect">
            <a:avLst/>
          </a:prstGeom>
        </p:spPr>
      </p:pic>
      <p:sp>
        <p:nvSpPr>
          <p:cNvPr id="1048613" name="文本框 13"/>
          <p:cNvSpPr txBox="1"/>
          <p:nvPr/>
        </p:nvSpPr>
        <p:spPr>
          <a:xfrm>
            <a:off x="2152015" y="3151505"/>
            <a:ext cx="7777480" cy="512445"/>
          </a:xfrm>
          <a:prstGeom prst="rect">
            <a:avLst/>
          </a:prstGeom>
        </p:spPr>
        <p:txBody>
          <a:bodyPr wrap="square">
            <a:noAutofit/>
          </a:bodyPr>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局部级硬负样本</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生成：</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60000"/>
              </a:lnSpc>
              <a:buFont typeface="Wingdings" panose="05000000000000000000" charset="0"/>
              <a:buChar char="l"/>
            </a:pP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全局硬负样本</a:t>
            </a:r>
            <a:r>
              <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生成：</a:t>
            </a:r>
            <a:endParaRPr lang="zh-CN" altLang="en-US" sz="1600" b="0" i="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思源黑体 CN Light"/>
        <a:ea typeface=""/>
        <a:cs typeface=""/>
        <a:font script="Jpan" typeface="游ゴシック Light"/>
        <a:font script="Hang" typeface="맑은 고딕"/>
        <a:font script="Hans" typeface="思源黑体 CN Light"/>
        <a:font script="Hant" typeface="新細明體"/>
        <a:font script="Arab" typeface="思源黑体 CN Light"/>
        <a:font script="Hebr" typeface="思源黑体 CN Light"/>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ajorFont>
      <a:minorFont>
        <a:latin typeface="思源黑体 CN Light"/>
        <a:ea typeface=""/>
        <a:cs typeface=""/>
        <a:font script="Jpan" typeface="游ゴシック"/>
        <a:font script="Hang" typeface="맑은 고딕"/>
        <a:font script="Hans" typeface="思源黑体 CN Light"/>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SemiBold"/>
        <a:font script="Hant" typeface="新細明體"/>
        <a:font script="Arab" typeface="思源黑体 CN Light"/>
        <a:font script="Hebr" typeface="思源黑体 CN Light"/>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ajorFont>
      <a:minorFont>
        <a:latin typeface="思源黑体 CN Light"/>
        <a:ea typeface=""/>
        <a:cs typeface=""/>
        <a:font script="Jpan" typeface="ＭＳ Ｐゴシック"/>
        <a:font script="Hang" typeface="맑은 고딕"/>
        <a:font script="Hans" typeface="思源宋体 CN SemiBold"/>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SemiBold"/>
        <a:font script="Hant" typeface="新細明體"/>
        <a:font script="Arab" typeface="思源黑体 CN Light"/>
        <a:font script="Hebr" typeface="思源黑体 CN Light"/>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ajorFont>
      <a:minorFont>
        <a:latin typeface="思源黑体 CN Light"/>
        <a:ea typeface=""/>
        <a:cs typeface=""/>
        <a:font script="Jpan" typeface="ＭＳ Ｐゴシック"/>
        <a:font script="Hang" typeface="맑은 고딕"/>
        <a:font script="Hans" typeface="思源宋体 CN SemiBold"/>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971</Words>
  <Application>WPS 演示</Application>
  <PresentationFormat/>
  <Paragraphs>134</Paragraphs>
  <Slides>11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Arial</vt:lpstr>
      <vt:lpstr>宋体</vt:lpstr>
      <vt:lpstr>Wingdings</vt:lpstr>
      <vt:lpstr>思源黑体 CN Light</vt:lpstr>
      <vt:lpstr>思源黑体 CN Medium</vt:lpstr>
      <vt:lpstr>思源宋体 CN SemiBold</vt:lpstr>
      <vt:lpstr>黑体</vt:lpstr>
      <vt:lpstr>Times New Roman</vt:lpstr>
      <vt:lpstr>Wingdings</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陶博</dc:creator>
  <cp:lastModifiedBy>1，2，3</cp:lastModifiedBy>
  <cp:revision>16</cp:revision>
  <dcterms:created xsi:type="dcterms:W3CDTF">2025-10-11T00:58:00Z</dcterms:created>
  <dcterms:modified xsi:type="dcterms:W3CDTF">2025-11-12T08:19:47Z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A4449C3FC1644F9C9CD969452F041A45_13</vt:lpwstr>
  </property>
  <property fmtid="{D5CDD505-2E9C-101B-9397-08002B2CF9AE}" pid="3" name="KSOProductBuildVer">
    <vt:lpwstr>2052-12.1.0.23542</vt:lpwstr>
  </property>
  <property fmtid="{D5CDD505-2E9C-101B-9397-08002B2CF9AE}" pid="4" name="KSOTemplateUUID">
    <vt:lpwstr>v1.0_mb_/L70Ojz2llG3pB+zGtEB6A==</vt:lpwstr>
  </property>
</Properties>
</file>